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59" r:id="rId7"/>
    <p:sldId id="266" r:id="rId8"/>
    <p:sldId id="267" r:id="rId9"/>
    <p:sldId id="268" r:id="rId10"/>
    <p:sldId id="269" r:id="rId11"/>
    <p:sldId id="270" r:id="rId12"/>
    <p:sldId id="271" r:id="rId13"/>
    <p:sldId id="272" r:id="rId14"/>
    <p:sldId id="273" r:id="rId15"/>
    <p:sldId id="274" r:id="rId16"/>
    <p:sldId id="262" r:id="rId17"/>
    <p:sldId id="265" r:id="rId18"/>
    <p:sldId id="263" r:id="rId19"/>
    <p:sldId id="26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559EA68B-9071-466C-A41A-CEA1B2E409BF}" type="datetimeFigureOut">
              <a:rPr lang="en-US" smtClean="0"/>
              <a:pPr/>
              <a:t>1/13/2016</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F0CDD1F-8485-48C0-975E-FBA702E8769D}"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9EA68B-9071-466C-A41A-CEA1B2E409BF}" type="datetimeFigureOut">
              <a:rPr lang="en-US" smtClean="0"/>
              <a:pPr/>
              <a:t>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0CDD1F-8485-48C0-975E-FBA702E876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9EA68B-9071-466C-A41A-CEA1B2E409BF}" type="datetimeFigureOut">
              <a:rPr lang="en-US" smtClean="0"/>
              <a:pPr/>
              <a:t>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0CDD1F-8485-48C0-975E-FBA702E876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9EA68B-9071-466C-A41A-CEA1B2E409BF}" type="datetimeFigureOut">
              <a:rPr lang="en-US" smtClean="0"/>
              <a:pPr/>
              <a:t>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F0CDD1F-8485-48C0-975E-FBA702E876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559EA68B-9071-466C-A41A-CEA1B2E409BF}" type="datetimeFigureOut">
              <a:rPr lang="en-US" smtClean="0"/>
              <a:pPr/>
              <a:t>1/13/2016</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F0CDD1F-8485-48C0-975E-FBA702E8769D}"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59EA68B-9071-466C-A41A-CEA1B2E409BF}" type="datetimeFigureOut">
              <a:rPr lang="en-US" smtClean="0"/>
              <a:pPr/>
              <a:t>1/13/2016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6F0CDD1F-8485-48C0-975E-FBA702E8769D}"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59EA68B-9071-466C-A41A-CEA1B2E409BF}" type="datetimeFigureOut">
              <a:rPr lang="en-US" smtClean="0"/>
              <a:pPr/>
              <a:t>1/13/2016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6F0CDD1F-8485-48C0-975E-FBA702E876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59EA68B-9071-466C-A41A-CEA1B2E409BF}" type="datetimeFigureOut">
              <a:rPr lang="en-US" smtClean="0"/>
              <a:pPr/>
              <a:t>1/13/2016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F0CDD1F-8485-48C0-975E-FBA702E8769D}"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59EA68B-9071-466C-A41A-CEA1B2E409BF}" type="datetimeFigureOut">
              <a:rPr lang="en-US" smtClean="0"/>
              <a:pPr/>
              <a:t>1/13/2016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F0CDD1F-8485-48C0-975E-FBA702E876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559EA68B-9071-466C-A41A-CEA1B2E409BF}" type="datetimeFigureOut">
              <a:rPr lang="en-US" smtClean="0"/>
              <a:pPr/>
              <a:t>1/13/2016</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F0CDD1F-8485-48C0-975E-FBA702E8769D}"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559EA68B-9071-466C-A41A-CEA1B2E409BF}" type="datetimeFigureOut">
              <a:rPr lang="en-US" smtClean="0"/>
              <a:pPr/>
              <a:t>1/13/2016</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F0CDD1F-8485-48C0-975E-FBA702E8769D}"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59EA68B-9071-466C-A41A-CEA1B2E409BF}" type="datetimeFigureOut">
              <a:rPr lang="en-US" smtClean="0"/>
              <a:pPr/>
              <a:t>1/13/2016</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F0CDD1F-8485-48C0-975E-FBA702E8769D}"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Argumentation</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Paragraph Format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Transitions</a:t>
            </a:r>
          </a:p>
          <a:p>
            <a:pPr lvl="0"/>
            <a:r>
              <a:rPr lang="en-US" dirty="0" smtClean="0"/>
              <a:t>Body Paragraphs: Initially, Furthermore, Ultimately, AND the topic sentence “big idea”</a:t>
            </a:r>
          </a:p>
          <a:p>
            <a:pPr lvl="0"/>
            <a:r>
              <a:rPr lang="en-US" dirty="0" smtClean="0"/>
              <a:t>Specific Example: For example, for instance, in addition, likewise, similarly, moreover, specifically, namely, to illustrate</a:t>
            </a:r>
          </a:p>
          <a:p>
            <a:pPr lvl="0"/>
            <a:r>
              <a:rPr lang="en-US" dirty="0" smtClean="0"/>
              <a:t>Contrast: however, nevertheless, on the contrary, conversely, </a:t>
            </a:r>
          </a:p>
          <a:p>
            <a:pPr lvl="0"/>
            <a:r>
              <a:rPr lang="en-US" dirty="0" smtClean="0"/>
              <a:t>Concluding thoughts: in summation, in essence, hence, accordingly, consequently,</a:t>
            </a:r>
          </a:p>
          <a:p>
            <a:pPr lvl="0"/>
            <a:r>
              <a:rPr lang="en-US" dirty="0" smtClean="0"/>
              <a:t>Strong examples – history, current events, literary, scientific, pop culture (but be careful), personal experiences (sparingly)</a:t>
            </a:r>
          </a:p>
          <a:p>
            <a:pPr lvl="0"/>
            <a:r>
              <a:rPr lang="en-US" dirty="0" smtClean="0"/>
              <a:t>Add </a:t>
            </a:r>
            <a:r>
              <a:rPr lang="en-US" dirty="0" smtClean="0"/>
              <a:t>commentary/analysis  to your examples….always provide the “So what??”</a:t>
            </a:r>
          </a:p>
          <a:p>
            <a:r>
              <a:rPr lang="en-US" dirty="0" smtClean="0"/>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Paragraph</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Build your argument using 2 or 3 paragraphs in which you adequately develop and support your position with specific examples and elements of </a:t>
            </a:r>
            <a:r>
              <a:rPr lang="en-US" dirty="0" smtClean="0"/>
              <a:t>support.</a:t>
            </a:r>
          </a:p>
          <a:p>
            <a:r>
              <a:rPr lang="en-US" dirty="0" smtClean="0"/>
              <a:t>If </a:t>
            </a:r>
            <a:r>
              <a:rPr lang="en-US" dirty="0" smtClean="0"/>
              <a:t>applicable, think about big issues in the world or events in history that could support your topic. Think critically! Do not summarize those events, directly connect them to your argument and analyze the topic. You must have adequate evidence to have a successful argument.  </a:t>
            </a:r>
          </a:p>
          <a:p>
            <a:r>
              <a:rPr lang="en-US" dirty="0" smtClean="0"/>
              <a:t>Your last body paragraph should be your strongest example.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lstStyle/>
          <a:p>
            <a:pPr lvl="0"/>
            <a:r>
              <a:rPr lang="en-US" dirty="0" smtClean="0"/>
              <a:t>Transition:  </a:t>
            </a:r>
            <a:r>
              <a:rPr lang="en-US" i="1" dirty="0" smtClean="0"/>
              <a:t>In summation, Overall, Hence, </a:t>
            </a:r>
            <a:endParaRPr lang="en-US" dirty="0" smtClean="0"/>
          </a:p>
          <a:p>
            <a:pPr lvl="0"/>
            <a:r>
              <a:rPr lang="en-US" dirty="0" smtClean="0"/>
              <a:t>Bring full circle back to introduction technique of attention getting hook/lead</a:t>
            </a:r>
            <a:endParaRPr lang="en-US" dirty="0" smtClean="0"/>
          </a:p>
          <a:p>
            <a:pPr lvl="0"/>
            <a:r>
              <a:rPr lang="en-US" dirty="0" smtClean="0"/>
              <a:t>Add </a:t>
            </a:r>
            <a:r>
              <a:rPr lang="en-US" dirty="0" smtClean="0"/>
              <a:t>a challenging statement, question, or insight into our world based on this idea.</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Strategies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Consider using the following strategies to make your point:</a:t>
            </a:r>
          </a:p>
          <a:p>
            <a:pPr lvl="0"/>
            <a:r>
              <a:rPr lang="en-US" dirty="0" smtClean="0"/>
              <a:t>Analogies (or comparisons in general) </a:t>
            </a:r>
          </a:p>
          <a:p>
            <a:pPr lvl="0"/>
            <a:r>
              <a:rPr lang="en-US" dirty="0" smtClean="0"/>
              <a:t>Specific examples drawn from history or contemporary society. AP graders LOVE writers who are able to connect the prompt to the world around them. </a:t>
            </a:r>
          </a:p>
          <a:p>
            <a:pPr lvl="0"/>
            <a:r>
              <a:rPr lang="en-US" dirty="0" smtClean="0"/>
              <a:t>Use a connective theme (or thread) in your paper. Tie all your ideas together through a reoccurring motif. (For advanced writers only.) </a:t>
            </a:r>
          </a:p>
          <a:p>
            <a:pPr lvl="0"/>
            <a:r>
              <a:rPr lang="en-US" dirty="0" smtClean="0"/>
              <a:t>Use a dramatic or well-placed sentence, to make a point. Show that you know how to manipulate your sentence structure for effect. Perhaps you use parallelism, or antithesis, or repetition, or….. </a:t>
            </a:r>
          </a:p>
          <a:p>
            <a:pPr lvl="0"/>
            <a:endParaRPr lang="en-US" dirty="0" smtClean="0"/>
          </a:p>
          <a:p>
            <a:pPr>
              <a:buNone/>
            </a:pP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Strategies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Use cause-effect argumentation, if appropriate. </a:t>
            </a:r>
          </a:p>
          <a:p>
            <a:pPr lvl="0"/>
            <a:r>
              <a:rPr lang="en-US" dirty="0" smtClean="0"/>
              <a:t>Use emotionally-charged words (diction) to establish your tone or attitude. </a:t>
            </a:r>
          </a:p>
          <a:p>
            <a:pPr lvl="0"/>
            <a:r>
              <a:rPr lang="en-US" dirty="0" smtClean="0"/>
              <a:t>Show personality—this helps establish your credibility, as one whose opinion is worth knowing. </a:t>
            </a:r>
          </a:p>
          <a:p>
            <a:pPr lvl="0"/>
            <a:r>
              <a:rPr lang="en-US" dirty="0" smtClean="0"/>
              <a:t>Either refute the opposition or concede a point. </a:t>
            </a:r>
          </a:p>
          <a:p>
            <a:pPr lvl="0"/>
            <a:r>
              <a:rPr lang="en-US" dirty="0" smtClean="0"/>
              <a:t>A thoughtful simile, metaphor, or other figurative language can enhance your paper. </a:t>
            </a:r>
          </a:p>
          <a:p>
            <a:pPr lvl="0"/>
            <a:r>
              <a:rPr lang="en-US" dirty="0" smtClean="0"/>
              <a:t>Remember: You can show why you are right—or why others are wrong. Either way, you draw people to your side. </a:t>
            </a:r>
          </a:p>
          <a:p>
            <a:r>
              <a:rPr lang="en-US" dirty="0" smtClean="0"/>
              <a:t>Above all else: If you are asked to write an argument, </a:t>
            </a:r>
            <a:r>
              <a:rPr lang="en-US" u="sng" dirty="0" smtClean="0"/>
              <a:t>avoid</a:t>
            </a:r>
            <a:r>
              <a:rPr lang="en-US" dirty="0" smtClean="0"/>
              <a:t> logical fallacies.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Patterns in High Scoring Essays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a:t>
            </a:r>
          </a:p>
          <a:p>
            <a:r>
              <a:rPr lang="en-US" b="1" dirty="0" smtClean="0"/>
              <a:t>Concrete Illustrations of Abstract Ideas.</a:t>
            </a:r>
            <a:r>
              <a:rPr lang="en-US" dirty="0" smtClean="0"/>
              <a:t> Every paragraph will present concrete examples. Every single one. It is simply a must. Ideas that exist only in the mind are rarely convincing because your audience cannot see how they apply in the real world. </a:t>
            </a:r>
          </a:p>
          <a:p>
            <a:r>
              <a:rPr lang="en-US" dirty="0" smtClean="0"/>
              <a:t> </a:t>
            </a:r>
          </a:p>
          <a:p>
            <a:r>
              <a:rPr lang="en-US" b="1" dirty="0" smtClean="0"/>
              <a:t>How and Why.</a:t>
            </a:r>
            <a:r>
              <a:rPr lang="en-US" dirty="0" smtClean="0"/>
              <a:t> The writers spend time explaining how and why their ideas are correct. You cannot simply assume that the reader will agree with you. Talk to your audience. Show the why they should think as you do. Explain your reasoning. Engage your audience. </a:t>
            </a:r>
          </a:p>
          <a:p>
            <a:r>
              <a:rPr lang="en-US" dirty="0" smtClean="0"/>
              <a:t> </a:t>
            </a:r>
          </a:p>
          <a:p>
            <a:r>
              <a:rPr lang="en-US" b="1" dirty="0" smtClean="0"/>
              <a:t>Fully Developed Points.</a:t>
            </a:r>
            <a:r>
              <a:rPr lang="en-US" dirty="0" smtClean="0"/>
              <a:t> Examples and explanations take time. A detailed example should run 3-4 sentences. Commentary and explanation should be at least 2-5 sentences. Don’t state that “Gandhi faced obstacles,” show </a:t>
            </a:r>
            <a:r>
              <a:rPr lang="en-US" dirty="0" smtClean="0"/>
              <a:t>them!</a:t>
            </a:r>
          </a:p>
          <a:p>
            <a:pPr>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Model Topics</a:t>
            </a:r>
            <a:endParaRPr lang="en-US" dirty="0"/>
          </a:p>
        </p:txBody>
      </p:sp>
      <p:sp>
        <p:nvSpPr>
          <p:cNvPr id="3" name="Content Placeholder 2"/>
          <p:cNvSpPr>
            <a:spLocks noGrp="1"/>
          </p:cNvSpPr>
          <p:nvPr>
            <p:ph idx="1"/>
          </p:nvPr>
        </p:nvSpPr>
        <p:spPr/>
        <p:txBody>
          <a:bodyPr/>
          <a:lstStyle/>
          <a:p>
            <a:r>
              <a:rPr lang="en-US" dirty="0" smtClean="0"/>
              <a:t>Physical Education should (or should not) be a required subject for four years.</a:t>
            </a:r>
          </a:p>
          <a:p>
            <a:r>
              <a:rPr lang="en-US" dirty="0" smtClean="0"/>
              <a:t>The drinking age should (or should not) be lowered to eighteen.</a:t>
            </a:r>
          </a:p>
          <a:p>
            <a:r>
              <a:rPr lang="en-US" dirty="0" smtClean="0"/>
              <a:t>High school health education courses adequately (or inadequately) teach health concerns that are important </a:t>
            </a:r>
            <a:r>
              <a:rPr lang="en-US" smtClean="0"/>
              <a:t>to teens.</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Review</a:t>
            </a:r>
            <a:endParaRPr lang="en-US" dirty="0"/>
          </a:p>
        </p:txBody>
      </p:sp>
      <p:sp>
        <p:nvSpPr>
          <p:cNvPr id="3" name="Content Placeholder 2"/>
          <p:cNvSpPr>
            <a:spLocks noGrp="1"/>
          </p:cNvSpPr>
          <p:nvPr>
            <p:ph idx="1"/>
          </p:nvPr>
        </p:nvSpPr>
        <p:spPr/>
        <p:txBody>
          <a:bodyPr/>
          <a:lstStyle/>
          <a:p>
            <a:r>
              <a:rPr lang="en-US" dirty="0" smtClean="0"/>
              <a:t>Organize yourself according to the topic you wrote.  Then, evaluate TWO peers use of the classical model of argumentation through the peer review sheet.  Staple your reviews to the paper you reviewed.</a:t>
            </a:r>
          </a:p>
          <a:p>
            <a:r>
              <a:rPr lang="en-US" dirty="0" smtClean="0"/>
              <a:t>At 8:25, each topic group will select the essay that best represents the model and the writer will read it aloud for extra credit (you cannot vote for yourself).</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Toulmin Model Topics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Going away physically to college.</a:t>
            </a:r>
          </a:p>
          <a:p>
            <a:r>
              <a:rPr lang="en-US" dirty="0" smtClean="0"/>
              <a:t>College or employers should or should not be allowed to use social media as a means of accepting/hiring you.</a:t>
            </a:r>
          </a:p>
          <a:p>
            <a:r>
              <a:rPr lang="en-US" dirty="0" smtClean="0"/>
              <a:t>The end of the world is/is not inevitable during your lifetime.</a:t>
            </a:r>
          </a:p>
          <a:p>
            <a:r>
              <a:rPr lang="en-US" dirty="0" smtClean="0"/>
              <a:t>Marijuana should be decriminalized and follow the same laws as </a:t>
            </a:r>
            <a:r>
              <a:rPr lang="en-US" smtClean="0"/>
              <a:t>alcohol.</a:t>
            </a:r>
            <a:endParaRPr lang="en-US" dirty="0" smtClean="0"/>
          </a:p>
          <a:p>
            <a:r>
              <a:rPr lang="en-US" dirty="0" smtClean="0"/>
              <a:t>English should or should not be the official language of the United States.</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Rogerian Topics</a:t>
            </a:r>
            <a:endParaRPr lang="en-US" dirty="0"/>
          </a:p>
        </p:txBody>
      </p:sp>
      <p:sp>
        <p:nvSpPr>
          <p:cNvPr id="3" name="Content Placeholder 2"/>
          <p:cNvSpPr>
            <a:spLocks noGrp="1"/>
          </p:cNvSpPr>
          <p:nvPr>
            <p:ph idx="1"/>
          </p:nvPr>
        </p:nvSpPr>
        <p:spPr/>
        <p:txBody>
          <a:bodyPr/>
          <a:lstStyle/>
          <a:p>
            <a:r>
              <a:rPr lang="en-US" dirty="0" smtClean="0"/>
              <a:t>Gay Marriage</a:t>
            </a:r>
          </a:p>
          <a:p>
            <a:r>
              <a:rPr lang="en-US" dirty="0" smtClean="0"/>
              <a:t>Regulation regarding school lunches</a:t>
            </a:r>
          </a:p>
          <a:p>
            <a:r>
              <a:rPr lang="en-US" dirty="0" smtClean="0"/>
              <a:t>College campuses becoming smoke-free</a:t>
            </a:r>
          </a:p>
          <a:p>
            <a:r>
              <a:rPr lang="en-US" dirty="0" smtClean="0"/>
              <a:t>Declaring sexual preference on </a:t>
            </a:r>
            <a:r>
              <a:rPr lang="en-US" smtClean="0"/>
              <a:t>college applications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dirty="0" smtClean="0"/>
              <a:t>What are the primary characteristics of a written argument? </a:t>
            </a:r>
            <a:endParaRPr lang="en-US" sz="3200" dirty="0"/>
          </a:p>
        </p:txBody>
      </p:sp>
      <p:sp>
        <p:nvSpPr>
          <p:cNvPr id="3" name="Content Placeholder 2"/>
          <p:cNvSpPr>
            <a:spLocks noGrp="1"/>
          </p:cNvSpPr>
          <p:nvPr>
            <p:ph idx="1"/>
          </p:nvPr>
        </p:nvSpPr>
        <p:spPr/>
        <p:txBody>
          <a:bodyPr>
            <a:normAutofit fontScale="92500"/>
          </a:bodyPr>
          <a:lstStyle/>
          <a:p>
            <a:pPr lvl="0"/>
            <a:r>
              <a:rPr lang="en-US" dirty="0" smtClean="0"/>
              <a:t>It focuses on a </a:t>
            </a:r>
            <a:r>
              <a:rPr lang="en-US" i="1" dirty="0" smtClean="0"/>
              <a:t>debatable</a:t>
            </a:r>
            <a:r>
              <a:rPr lang="en-US" dirty="0" smtClean="0"/>
              <a:t> proposition or claim – the claim becomes your thesis.  </a:t>
            </a:r>
          </a:p>
          <a:p>
            <a:pPr lvl="0"/>
            <a:r>
              <a:rPr lang="en-US" dirty="0" smtClean="0"/>
              <a:t>It is based on an analysis of your audience. </a:t>
            </a:r>
          </a:p>
          <a:p>
            <a:pPr lvl="0"/>
            <a:r>
              <a:rPr lang="en-US" dirty="0" smtClean="0"/>
              <a:t>It represents and evaluates opposing points of view on the issue fairly and accurately. </a:t>
            </a:r>
          </a:p>
          <a:p>
            <a:pPr lvl="0"/>
            <a:r>
              <a:rPr lang="en-US" dirty="0" smtClean="0"/>
              <a:t>It reasonably argues for your claim and against opposing claims. </a:t>
            </a:r>
          </a:p>
          <a:p>
            <a:r>
              <a:rPr lang="en-US" dirty="0" smtClean="0"/>
              <a:t>It supports your claims with sufficient evidence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kind of claims can you make in an argument?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Claims of fact that are not easily measured or verified, such as “Grades do not measure intelligence or achievement.” </a:t>
            </a:r>
          </a:p>
          <a:p>
            <a:pPr lvl="0"/>
            <a:r>
              <a:rPr lang="en-US" dirty="0" smtClean="0"/>
              <a:t>Claims about cause and effect, such as “Capital punishment does not deter violent crime.” </a:t>
            </a:r>
          </a:p>
          <a:p>
            <a:pPr lvl="0"/>
            <a:r>
              <a:rPr lang="en-US" dirty="0" smtClean="0"/>
              <a:t>Claims about value, such as “Boxing is a dehumanizing sport.” </a:t>
            </a:r>
          </a:p>
          <a:p>
            <a:pPr lvl="0"/>
            <a:r>
              <a:rPr lang="en-US" dirty="0" smtClean="0"/>
              <a:t>Claims about solutions or policies, such as “Pornography on the Internet should be censored.”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Opinion versus Arguable Claim</a:t>
            </a:r>
            <a:endParaRPr lang="en-US" dirty="0"/>
          </a:p>
        </p:txBody>
      </p:sp>
      <p:sp>
        <p:nvSpPr>
          <p:cNvPr id="4" name="Text Placeholder 3"/>
          <p:cNvSpPr>
            <a:spLocks noGrp="1"/>
          </p:cNvSpPr>
          <p:nvPr>
            <p:ph type="body" idx="1"/>
          </p:nvPr>
        </p:nvSpPr>
        <p:spPr/>
        <p:txBody>
          <a:bodyPr/>
          <a:lstStyle/>
          <a:p>
            <a:r>
              <a:rPr lang="en-US" dirty="0" smtClean="0"/>
              <a:t>Student Opinion</a:t>
            </a:r>
            <a:endParaRPr lang="en-US" dirty="0"/>
          </a:p>
        </p:txBody>
      </p:sp>
      <p:sp>
        <p:nvSpPr>
          <p:cNvPr id="5" name="Text Placeholder 4"/>
          <p:cNvSpPr>
            <a:spLocks noGrp="1"/>
          </p:cNvSpPr>
          <p:nvPr>
            <p:ph type="body" sz="half" idx="3"/>
          </p:nvPr>
        </p:nvSpPr>
        <p:spPr/>
        <p:txBody>
          <a:bodyPr/>
          <a:lstStyle/>
          <a:p>
            <a:r>
              <a:rPr lang="en-US" dirty="0" smtClean="0"/>
              <a:t>Real student claims</a:t>
            </a:r>
            <a:endParaRPr lang="en-US" dirty="0"/>
          </a:p>
        </p:txBody>
      </p:sp>
      <p:sp>
        <p:nvSpPr>
          <p:cNvPr id="3" name="Content Placeholder 2"/>
          <p:cNvSpPr>
            <a:spLocks noGrp="1"/>
          </p:cNvSpPr>
          <p:nvPr>
            <p:ph sz="quarter" idx="2"/>
          </p:nvPr>
        </p:nvSpPr>
        <p:spPr/>
        <p:txBody>
          <a:bodyPr/>
          <a:lstStyle/>
          <a:p>
            <a:r>
              <a:rPr lang="en-US" dirty="0" smtClean="0"/>
              <a:t>Twinkies are delicious.</a:t>
            </a:r>
          </a:p>
          <a:p>
            <a:r>
              <a:rPr lang="en-US" dirty="0" smtClean="0"/>
              <a:t>I like dance music</a:t>
            </a:r>
          </a:p>
          <a:p>
            <a:pPr>
              <a:buNone/>
            </a:pPr>
            <a:endParaRPr lang="en-US" dirty="0" smtClean="0"/>
          </a:p>
          <a:p>
            <a:endParaRPr lang="en-US" dirty="0"/>
          </a:p>
        </p:txBody>
      </p:sp>
      <p:sp>
        <p:nvSpPr>
          <p:cNvPr id="6" name="Content Placeholder 5"/>
          <p:cNvSpPr>
            <a:spLocks noGrp="1"/>
          </p:cNvSpPr>
          <p:nvPr>
            <p:ph sz="quarter" idx="4"/>
          </p:nvPr>
        </p:nvSpPr>
        <p:spPr/>
        <p:txBody>
          <a:bodyPr>
            <a:normAutofit fontScale="92500" lnSpcReduction="10000"/>
          </a:bodyPr>
          <a:lstStyle/>
          <a:p>
            <a:r>
              <a:rPr lang="en-US" dirty="0" smtClean="0"/>
              <a:t>Twinkies taste better than any other snack because of its texture, its creamy filling and their golden fluffy appearance.</a:t>
            </a:r>
          </a:p>
          <a:p>
            <a:r>
              <a:rPr lang="en-US" dirty="0" smtClean="0"/>
              <a:t>Dance music has become popular for many reasons that have noting to do with the quality of the music; the clear, fast beats respond to the needs of people on amphetamines to move and to move quickly.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is the difference?</a:t>
            </a:r>
            <a:endParaRPr lang="en-US" dirty="0"/>
          </a:p>
        </p:txBody>
      </p:sp>
      <p:sp>
        <p:nvSpPr>
          <p:cNvPr id="8" name="Content Placeholder 7"/>
          <p:cNvSpPr>
            <a:spLocks noGrp="1"/>
          </p:cNvSpPr>
          <p:nvPr>
            <p:ph idx="1"/>
          </p:nvPr>
        </p:nvSpPr>
        <p:spPr/>
        <p:txBody>
          <a:bodyPr>
            <a:normAutofit fontScale="85000" lnSpcReduction="10000"/>
          </a:bodyPr>
          <a:lstStyle/>
          <a:p>
            <a:r>
              <a:rPr lang="en-US" dirty="0" smtClean="0"/>
              <a:t>An argument is supported by evidence which can be debated or challenged.  Opinion tends to be supported by more opinion.</a:t>
            </a:r>
          </a:p>
          <a:p>
            <a:r>
              <a:rPr lang="en-US" dirty="0" smtClean="0"/>
              <a:t>A claim can be substantiated with research,  evidence, testimony and academic reasoning.</a:t>
            </a:r>
          </a:p>
          <a:p>
            <a:r>
              <a:rPr lang="en-US" dirty="0" smtClean="0"/>
              <a:t>A claim is something more than a statement and support; an arguable claim also goes on to address the “so what” question, the implications and why we should care in the first place.</a:t>
            </a:r>
          </a:p>
          <a:p>
            <a:r>
              <a:rPr lang="en-US" dirty="0" smtClean="0"/>
              <a:t>The best claims are focused, specific, complex and relevant.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What is an appeal to an audience?</a:t>
            </a:r>
            <a:endParaRPr lang="en-US" dirty="0"/>
          </a:p>
        </p:txBody>
      </p:sp>
      <p:sp>
        <p:nvSpPr>
          <p:cNvPr id="3" name="Content Placeholder 2"/>
          <p:cNvSpPr>
            <a:spLocks noGrp="1"/>
          </p:cNvSpPr>
          <p:nvPr>
            <p:ph idx="1"/>
          </p:nvPr>
        </p:nvSpPr>
        <p:spPr/>
        <p:txBody>
          <a:bodyPr/>
          <a:lstStyle/>
          <a:p>
            <a:r>
              <a:rPr lang="en-US" dirty="0" smtClean="0"/>
              <a:t>A strategy for gaining their trust or confidence that the argument you are presenting is reasonable, appropriate, and worthwhile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Strategies to Set-up an Argument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On average, the successful (6 or higher) essay has at least 3 full pages. </a:t>
            </a:r>
          </a:p>
          <a:p>
            <a:r>
              <a:rPr lang="en-US" dirty="0" smtClean="0"/>
              <a:t> </a:t>
            </a:r>
          </a:p>
          <a:p>
            <a:r>
              <a:rPr lang="en-US" dirty="0" smtClean="0"/>
              <a:t>Note: This strategy will only work if the prompt asks you to take a position. It will not work if the argumentative essay asks you to discuss an author’s use of argument in a piece of writing. If the prompt asks you to analyze how an author develops his or her argument, use the same format and strategies that you use for rhetorical and stylistic analysis. However, your essay must focus on how the individual built and supported his or her argument, not focus on the stylistic elements.</a:t>
            </a:r>
          </a:p>
          <a:p>
            <a:r>
              <a:rPr lang="en-US" dirty="0" smtClean="0"/>
              <a:t> </a:t>
            </a:r>
          </a:p>
          <a:p>
            <a:r>
              <a:rPr lang="en-US" dirty="0" smtClean="0"/>
              <a:t>The exam will most likely ask you to defend (agree), challenge (disagree), or qualify (agree and disagree) an assertion (claim/statement).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Pre-writing</a:t>
            </a:r>
            <a:endParaRPr lang="en-US" dirty="0"/>
          </a:p>
        </p:txBody>
      </p:sp>
      <p:sp>
        <p:nvSpPr>
          <p:cNvPr id="3" name="Content Placeholder 2"/>
          <p:cNvSpPr>
            <a:spLocks noGrp="1"/>
          </p:cNvSpPr>
          <p:nvPr>
            <p:ph idx="1"/>
          </p:nvPr>
        </p:nvSpPr>
        <p:spPr/>
        <p:txBody>
          <a:bodyPr>
            <a:normAutofit fontScale="47500" lnSpcReduction="20000"/>
          </a:bodyPr>
          <a:lstStyle/>
          <a:p>
            <a:pPr lvl="0"/>
            <a:r>
              <a:rPr lang="en-US" sz="3300" dirty="0" smtClean="0"/>
              <a:t>Underline the specific task.  Take your time and make sure you KNOW what the prompt is asking.</a:t>
            </a:r>
          </a:p>
          <a:p>
            <a:pPr lvl="0"/>
            <a:r>
              <a:rPr lang="en-US" sz="3300" dirty="0" smtClean="0"/>
              <a:t>Make columns for </a:t>
            </a:r>
            <a:r>
              <a:rPr lang="en-US" sz="3300" i="1" dirty="0" smtClean="0"/>
              <a:t>defend</a:t>
            </a:r>
            <a:r>
              <a:rPr lang="en-US" sz="3300" dirty="0" smtClean="0"/>
              <a:t> and </a:t>
            </a:r>
            <a:r>
              <a:rPr lang="en-US" sz="3300" i="1" dirty="0" smtClean="0"/>
              <a:t>challenge, qualify</a:t>
            </a:r>
            <a:endParaRPr lang="en-US" sz="3300" dirty="0" smtClean="0"/>
          </a:p>
          <a:p>
            <a:pPr lvl="0"/>
            <a:r>
              <a:rPr lang="en-US" sz="3300" dirty="0" smtClean="0"/>
              <a:t>List specific examples that support the assertion (agree/defend). List specific examples that challenge the assertion (disagree/find fault).  </a:t>
            </a:r>
            <a:r>
              <a:rPr lang="en-US" sz="3300" dirty="0" smtClean="0"/>
              <a:t>  List specific examples that make exceptions to a side.</a:t>
            </a:r>
            <a:endParaRPr lang="en-US" sz="3300" dirty="0" smtClean="0"/>
          </a:p>
          <a:p>
            <a:pPr lvl="1"/>
            <a:r>
              <a:rPr lang="en-US" sz="3300" dirty="0" smtClean="0"/>
              <a:t>Evidence:</a:t>
            </a:r>
          </a:p>
          <a:p>
            <a:pPr lvl="2"/>
            <a:r>
              <a:rPr lang="en-US" sz="3300" dirty="0" smtClean="0"/>
              <a:t>Be specific and accurate—named and factually correct  </a:t>
            </a:r>
          </a:p>
          <a:p>
            <a:pPr lvl="2"/>
            <a:r>
              <a:rPr lang="en-US" sz="3300" dirty="0" smtClean="0"/>
              <a:t>Avoid using movies and other more informal aspects of society as evidence.  </a:t>
            </a:r>
          </a:p>
          <a:p>
            <a:pPr lvl="2"/>
            <a:r>
              <a:rPr lang="en-US" sz="3300" dirty="0" smtClean="0"/>
              <a:t>Reflect a well-educated, widely-read, mature individual's thoughtful reaction </a:t>
            </a:r>
          </a:p>
          <a:p>
            <a:pPr lvl="2"/>
            <a:r>
              <a:rPr lang="en-US" sz="3300" dirty="0" smtClean="0"/>
              <a:t>Be unified, specific, accurate, adequate, relevant, and representative.  </a:t>
            </a:r>
          </a:p>
          <a:p>
            <a:pPr lvl="2"/>
            <a:r>
              <a:rPr lang="en-US" sz="3300" dirty="0" smtClean="0"/>
              <a:t>Avoid evidence that everybody will cite.  (To avoid this, reject first thoughts and keep digging until you find things that are not so easy to grasp at first.)</a:t>
            </a:r>
          </a:p>
          <a:p>
            <a:pPr lvl="0"/>
            <a:r>
              <a:rPr lang="en-US" sz="3300" dirty="0" smtClean="0"/>
              <a:t>Be aware of prejudices, stereotypes, and bias that you might “bring to the table” concerning the issue</a:t>
            </a:r>
          </a:p>
          <a:p>
            <a:pPr lvl="0"/>
            <a:r>
              <a:rPr lang="en-US" sz="3300" dirty="0" smtClean="0"/>
              <a:t>Think critically…avoid the common and generic examples that all students will use</a:t>
            </a:r>
          </a:p>
          <a:p>
            <a:pPr lvl="0"/>
            <a:r>
              <a:rPr lang="en-US" sz="3300" dirty="0" smtClean="0"/>
              <a:t>Choose your stance by examining which column has the strongest examples/evidence</a:t>
            </a:r>
          </a:p>
          <a:p>
            <a:endParaRPr lang="en-US" sz="3600"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Attention </a:t>
            </a:r>
            <a:r>
              <a:rPr lang="en-US" dirty="0" smtClean="0"/>
              <a:t>Getting Hook/Lead: </a:t>
            </a:r>
            <a:r>
              <a:rPr lang="en-US" dirty="0" smtClean="0"/>
              <a:t>Shocking statement, generalization, brief anecdote, or a question that directly relates to prompt’s purpose/claim (Skip this if it doesn’t come to you within 1 minute!) Get to the point…avoid long-winded/flowery beginnings!</a:t>
            </a:r>
          </a:p>
          <a:p>
            <a:pPr lvl="0"/>
            <a:r>
              <a:rPr lang="en-US" b="1" dirty="0" smtClean="0"/>
              <a:t>Add context – why is this an important issue</a:t>
            </a:r>
          </a:p>
          <a:p>
            <a:pPr lvl="0"/>
            <a:r>
              <a:rPr lang="en-US" b="1" dirty="0" smtClean="0"/>
              <a:t>Restate </a:t>
            </a:r>
            <a:r>
              <a:rPr lang="en-US" b="1" dirty="0" smtClean="0"/>
              <a:t>the </a:t>
            </a:r>
            <a:r>
              <a:rPr lang="en-US" b="1" dirty="0" smtClean="0"/>
              <a:t>assertion/claim </a:t>
            </a:r>
            <a:r>
              <a:rPr lang="en-US" b="1" dirty="0" smtClean="0"/>
              <a:t>in your own words! Extremely Important</a:t>
            </a:r>
            <a:r>
              <a:rPr lang="en-US" b="1" dirty="0" smtClean="0"/>
              <a:t>!!!!!</a:t>
            </a:r>
          </a:p>
          <a:p>
            <a:r>
              <a:rPr lang="en-US" dirty="0" smtClean="0"/>
              <a:t>Avoid using First Person (</a:t>
            </a:r>
            <a:r>
              <a:rPr lang="en-US" i="1" dirty="0" smtClean="0"/>
              <a:t>I, me</a:t>
            </a:r>
            <a:r>
              <a:rPr lang="en-US" dirty="0" smtClean="0"/>
              <a:t>) if possible.  Avoid using “weak” argument statements such as “I feel… I think.”  State your opinion with authority</a:t>
            </a:r>
            <a:r>
              <a:rPr lang="en-US" dirty="0" smtClean="0"/>
              <a:t>.</a:t>
            </a:r>
            <a:endParaRPr lang="en-US" dirty="0" smtClean="0"/>
          </a:p>
          <a:p>
            <a:pPr lvl="0"/>
            <a:r>
              <a:rPr lang="en-US" dirty="0" smtClean="0"/>
              <a:t>Possibilities in Introduction:  Transition </a:t>
            </a:r>
            <a:r>
              <a:rPr lang="en-US" dirty="0" smtClean="0"/>
              <a:t>using </a:t>
            </a:r>
            <a:r>
              <a:rPr lang="en-US" i="1" dirty="0" smtClean="0"/>
              <a:t>Indeed,</a:t>
            </a:r>
            <a:r>
              <a:rPr lang="en-US" dirty="0" smtClean="0"/>
              <a:t> with brief statement of opposing side’s position (already on your pre-writing).  Quickly and briefly acknowledge 1-3 “main points” from the opposition.</a:t>
            </a:r>
          </a:p>
          <a:p>
            <a:pPr lvl="0"/>
            <a:r>
              <a:rPr lang="en-US" dirty="0" smtClean="0"/>
              <a:t>Thesis: Transition using </a:t>
            </a:r>
            <a:r>
              <a:rPr lang="en-US" i="1" dirty="0" smtClean="0"/>
              <a:t>However,</a:t>
            </a:r>
            <a:r>
              <a:rPr lang="en-US" dirty="0" smtClean="0"/>
              <a:t> detailing your position with 2-3 solid </a:t>
            </a:r>
            <a:r>
              <a:rPr lang="en-US" dirty="0" smtClean="0"/>
              <a:t>reasons</a:t>
            </a: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458</TotalTime>
  <Words>1217</Words>
  <Application>Microsoft Office PowerPoint</Application>
  <PresentationFormat>On-screen Show (4:3)</PresentationFormat>
  <Paragraphs>112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Foundry</vt:lpstr>
      <vt:lpstr>Introduction to Argumentation</vt:lpstr>
      <vt:lpstr>What are the primary characteristics of a written argument? </vt:lpstr>
      <vt:lpstr>What kind of claims can you make in an argument?</vt:lpstr>
      <vt:lpstr>Opinion versus Arguable Claim</vt:lpstr>
      <vt:lpstr>What is the difference?</vt:lpstr>
      <vt:lpstr>What is an appeal to an audience?</vt:lpstr>
      <vt:lpstr>Strategies to Set-up an Argument</vt:lpstr>
      <vt:lpstr>Pre-writing</vt:lpstr>
      <vt:lpstr>Introduction </vt:lpstr>
      <vt:lpstr>Body Paragraph Format</vt:lpstr>
      <vt:lpstr>Body Paragraph</vt:lpstr>
      <vt:lpstr>Conclusion </vt:lpstr>
      <vt:lpstr>Overall Strategies</vt:lpstr>
      <vt:lpstr>Overall Strategies</vt:lpstr>
      <vt:lpstr>Patterns in High Scoring Essays</vt:lpstr>
      <vt:lpstr>Classical Model Topics</vt:lpstr>
      <vt:lpstr>Peer Review</vt:lpstr>
      <vt:lpstr>Toulmin Model Topics</vt:lpstr>
      <vt:lpstr>Rogerian Topics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Argumentation</dc:title>
  <dc:creator>admin</dc:creator>
  <cp:lastModifiedBy>admin</cp:lastModifiedBy>
  <cp:revision>50</cp:revision>
  <dcterms:created xsi:type="dcterms:W3CDTF">2014-04-20T01:06:08Z</dcterms:created>
  <dcterms:modified xsi:type="dcterms:W3CDTF">2016-01-13T17:09:27Z</dcterms:modified>
</cp:coreProperties>
</file>